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61" r:id="rId4"/>
    <p:sldId id="257" r:id="rId5"/>
    <p:sldId id="259" r:id="rId6"/>
    <p:sldId id="258" r:id="rId7"/>
    <p:sldId id="267" r:id="rId8"/>
    <p:sldId id="264" r:id="rId9"/>
    <p:sldId id="262" r:id="rId10"/>
    <p:sldId id="265" r:id="rId11"/>
    <p:sldId id="263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F242C-A1BE-4202-A018-E013141B2668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B86C0-D025-4C32-886D-131692ECEC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BF234-4648-4FC4-9784-620F1266C05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44659-368A-4353-A0FB-68BC2D2F885A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EF87-7666-45D0-BDB2-1165F1CEB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44659-368A-4353-A0FB-68BC2D2F885A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EF87-7666-45D0-BDB2-1165F1CEB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44659-368A-4353-A0FB-68BC2D2F885A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EF87-7666-45D0-BDB2-1165F1CEB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44659-368A-4353-A0FB-68BC2D2F885A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EF87-7666-45D0-BDB2-1165F1CEB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44659-368A-4353-A0FB-68BC2D2F885A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EF87-7666-45D0-BDB2-1165F1CEB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44659-368A-4353-A0FB-68BC2D2F885A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EF87-7666-45D0-BDB2-1165F1CEB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44659-368A-4353-A0FB-68BC2D2F885A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EF87-7666-45D0-BDB2-1165F1CEB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44659-368A-4353-A0FB-68BC2D2F885A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EF87-7666-45D0-BDB2-1165F1CEB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44659-368A-4353-A0FB-68BC2D2F885A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EF87-7666-45D0-BDB2-1165F1CEB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44659-368A-4353-A0FB-68BC2D2F885A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EF87-7666-45D0-BDB2-1165F1CEB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44659-368A-4353-A0FB-68BC2D2F885A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4EF87-7666-45D0-BDB2-1165F1CEB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44659-368A-4353-A0FB-68BC2D2F885A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4EF87-7666-45D0-BDB2-1165F1CEB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Role of Post Forms and End of Life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Tennessee End of Life Partnership</a:t>
            </a:r>
          </a:p>
          <a:p>
            <a:r>
              <a:rPr lang="en-US" dirty="0" smtClean="0"/>
              <a:t>Nov 15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Eastern Co-operative Oncology Group</a:t>
            </a:r>
            <a:br>
              <a:rPr lang="en-US" dirty="0" smtClean="0"/>
            </a:br>
            <a:r>
              <a:rPr lang="en-US" dirty="0" smtClean="0"/>
              <a:t>ECOG  (1982)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ECOG PERFORMANCE STATUS*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Grade ECOG </a:t>
            </a:r>
          </a:p>
          <a:p>
            <a:pPr>
              <a:buNone/>
            </a:pPr>
            <a:r>
              <a:rPr lang="en-US" dirty="0" smtClean="0"/>
              <a:t>0.    Fully active, able to carry on all pre-disease performance without</a:t>
            </a:r>
          </a:p>
          <a:p>
            <a:pPr lvl="1">
              <a:buNone/>
            </a:pPr>
            <a:r>
              <a:rPr lang="en-US" dirty="0" smtClean="0"/>
              <a:t>restriction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Restricted in physically strenuous activity but ambulatory and able to carry out work of a light or sedentary nature, e.g., light house work, office 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Ambulatory and capable of all self care but unable to carry out any work activities. Up and about more than 50% of waking hours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Capable of only limited self care, confined to bed or chair more than 50% of waking hours.  (estimated survival &lt; 6 months)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Completely disabled. Cannot carry on any self care. Totally confined to bed or chair  (estimated survival &lt; 3 months)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Dead</a:t>
            </a:r>
          </a:p>
          <a:p>
            <a:pPr marL="514350" indent="-514350">
              <a:buNone/>
            </a:pPr>
            <a:r>
              <a:rPr lang="en-US" dirty="0" smtClean="0"/>
              <a:t>                   Most clinical trials require ECOG status of 0-1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So What Happens to the Elderly 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dirty="0" smtClean="0"/>
              <a:t>(Survey 4158 Seniors) </a:t>
            </a:r>
            <a:endParaRPr lang="en-US" sz="31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Non-Hospice Patients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Elderly patients avg. age 83</a:t>
            </a:r>
          </a:p>
          <a:p>
            <a:r>
              <a:rPr lang="en-US" dirty="0" smtClean="0"/>
              <a:t>75% visit ER in final 6 months (40% more than once)</a:t>
            </a:r>
          </a:p>
          <a:p>
            <a:r>
              <a:rPr lang="en-US" dirty="0" smtClean="0"/>
              <a:t>&gt;50% visit ER final month</a:t>
            </a:r>
          </a:p>
          <a:p>
            <a:r>
              <a:rPr lang="en-US" dirty="0" smtClean="0"/>
              <a:t>Of those in ER, 75% admitted</a:t>
            </a:r>
          </a:p>
          <a:p>
            <a:r>
              <a:rPr lang="en-US" dirty="0" smtClean="0"/>
              <a:t>39% admitted to ICU</a:t>
            </a:r>
          </a:p>
          <a:p>
            <a:r>
              <a:rPr lang="en-US" dirty="0" smtClean="0"/>
              <a:t>68% admitted died in hospital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Hospice patients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Hospice Patients</a:t>
            </a:r>
          </a:p>
          <a:p>
            <a:r>
              <a:rPr lang="en-US" dirty="0" smtClean="0"/>
              <a:t>Less than 10% seen in ER</a:t>
            </a:r>
          </a:p>
          <a:p>
            <a:r>
              <a:rPr lang="en-US" dirty="0" smtClean="0"/>
              <a:t>Vast majority die at home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200" dirty="0" smtClean="0"/>
              <a:t>Smith AK, McCarthy E, Weber E et al; </a:t>
            </a:r>
            <a:r>
              <a:rPr lang="en-US" sz="1200" b="1" dirty="0" smtClean="0"/>
              <a:t>Half Of Older Americans Seen In Emergency Department In Last Month Of Life; Most Admitted To Hospital, And Many Die There.  Health Affairs. </a:t>
            </a:r>
            <a:r>
              <a:rPr lang="en-US" sz="1200" i="1" dirty="0" smtClean="0"/>
              <a:t>June 2012 31:61277-1285</a:t>
            </a:r>
            <a:endParaRPr lang="en-US" sz="1200" b="1" dirty="0" smtClean="0"/>
          </a:p>
          <a:p>
            <a:r>
              <a:rPr lang="en-US" sz="1200" dirty="0" smtClean="0"/>
              <a:t> 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Dying Badly</a:t>
            </a:r>
            <a:br>
              <a:rPr lang="en-US" sz="4800" dirty="0" smtClean="0"/>
            </a:br>
            <a:r>
              <a:rPr lang="en-US" sz="2000" dirty="0" smtClean="0"/>
              <a:t>Don’t Sing “Rocky Top”</a:t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Failing to plan, is planning to fail.</a:t>
            </a:r>
          </a:p>
          <a:p>
            <a:r>
              <a:rPr lang="en-US" dirty="0" smtClean="0"/>
              <a:t>60% of oncologists prefer not to discuss end of life care until ALL other options are expended* so patient is often rushed into hospice in the final two weeks (or two days) with little opportunity to prepare. (20% of hospice patients die in under 48h) </a:t>
            </a:r>
          </a:p>
          <a:p>
            <a:r>
              <a:rPr lang="en-US" dirty="0" smtClean="0"/>
              <a:t>Most common bad deaths include: terminal delirium, uncontrolled pain, endless nausea, unresolved family conflict </a:t>
            </a:r>
          </a:p>
          <a:p>
            <a:r>
              <a:rPr lang="en-US" dirty="0" smtClean="0"/>
              <a:t>Preparation and anticipation are key to dealing with these.</a:t>
            </a:r>
          </a:p>
          <a:p>
            <a:r>
              <a:rPr lang="en-US" dirty="0" smtClean="0"/>
              <a:t> General In-Patient (GIP)admission is appropriate for uncontrolled symptoms.  </a:t>
            </a:r>
          </a:p>
          <a:p>
            <a:r>
              <a:rPr lang="en-US" dirty="0" smtClean="0"/>
              <a:t>“Excessive” communication with family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943600"/>
            <a:ext cx="83009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r>
              <a:rPr lang="en-US" dirty="0" err="1" smtClean="0"/>
              <a:t>Mitka</a:t>
            </a:r>
            <a:r>
              <a:rPr lang="en-US" dirty="0" smtClean="0"/>
              <a:t>, M. Cancer Experts Recommend Introducing Palliative Care at time of Diagnosis</a:t>
            </a:r>
          </a:p>
          <a:p>
            <a:r>
              <a:rPr lang="en-US" dirty="0" smtClean="0"/>
              <a:t>JAMA V 307 No. 12  (March 28</a:t>
            </a:r>
            <a:r>
              <a:rPr lang="en-US" baseline="30000" dirty="0" smtClean="0"/>
              <a:t>th</a:t>
            </a:r>
            <a:r>
              <a:rPr lang="en-US" dirty="0" smtClean="0"/>
              <a:t> 2012)  121-1242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Palliative Care Defined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Palliative care is specialized medical care for people with serious illnesses. This type of care is focused on providing patients with relief from the symptoms, pain, and stress of a serious illness—whatever the diagnosis.</a:t>
            </a:r>
          </a:p>
          <a:p>
            <a:r>
              <a:rPr lang="en-US" dirty="0" smtClean="0"/>
              <a:t>The goal is to improve quality of life for both the patient and the family. Palliative care is provided by a team of doctors, nurses, and other specialists who work with a patient's other doctors to provide an extra layer of support. Palliative care is appropriate at any age and at any stage in a serious illness, and can be provided together with curative treatment.</a:t>
            </a:r>
          </a:p>
          <a:p>
            <a:r>
              <a:rPr lang="en-US" dirty="0" smtClean="0"/>
              <a:t>Palliative care is specialized medical care for people with serious illnesses. This type of care is focused on providing patients with relief from the symptoms, pain, and stress of a serious illness—whatever the diagnosis.</a:t>
            </a:r>
          </a:p>
          <a:p>
            <a:r>
              <a:rPr lang="en-US" dirty="0" smtClean="0"/>
              <a:t>The goal is to improve quality of life for both the patient and the family. Palliative care is provided by a team of doctors, nurses, and other specialists who work with a patient's other doctors to provide an extra layer of support. Palliative care is appropriate at any age and at any stage in a serious illness, and can be provided together with curative treatment.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Curative and Palliative Models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Curative	</a:t>
            </a:r>
          </a:p>
          <a:p>
            <a:pPr eaLnBrk="1" hangingPunct="1"/>
            <a:r>
              <a:rPr lang="en-US" sz="1400" b="1" smtClean="0"/>
              <a:t>Primary Goal</a:t>
            </a:r>
            <a:r>
              <a:rPr lang="en-US" sz="1400" smtClean="0"/>
              <a:t> is cure</a:t>
            </a:r>
          </a:p>
          <a:p>
            <a:pPr eaLnBrk="1" hangingPunct="1"/>
            <a:r>
              <a:rPr lang="en-US" sz="1400" smtClean="0"/>
              <a:t>Object of Treatment is the disease</a:t>
            </a:r>
          </a:p>
          <a:p>
            <a:pPr eaLnBrk="1" hangingPunct="1"/>
            <a:r>
              <a:rPr lang="en-US" sz="1400" smtClean="0"/>
              <a:t>Symptoms treated primarily as clues to diagnosis</a:t>
            </a:r>
          </a:p>
          <a:p>
            <a:pPr eaLnBrk="1" hangingPunct="1"/>
            <a:r>
              <a:rPr lang="en-US" sz="1400" smtClean="0"/>
              <a:t>Primary Value placed on measurable data such as labs and tests</a:t>
            </a:r>
          </a:p>
          <a:p>
            <a:pPr eaLnBrk="1" hangingPunct="1"/>
            <a:r>
              <a:rPr lang="en-US" sz="1400" smtClean="0"/>
              <a:t>This model tends to devalue data that is subjective, immeasurable or unverifiable.</a:t>
            </a:r>
          </a:p>
          <a:p>
            <a:pPr eaLnBrk="1" hangingPunct="1"/>
            <a:r>
              <a:rPr lang="en-US" sz="1400" smtClean="0"/>
              <a:t>Therapy indicated if it eradicates disease or slows progression. </a:t>
            </a:r>
          </a:p>
          <a:p>
            <a:pPr eaLnBrk="1" hangingPunct="1"/>
            <a:r>
              <a:rPr lang="en-US" sz="1400" smtClean="0"/>
              <a:t>Patient’s body differentiated from mind. </a:t>
            </a:r>
          </a:p>
          <a:p>
            <a:pPr eaLnBrk="1" hangingPunct="1"/>
            <a:r>
              <a:rPr lang="en-US" sz="1400" smtClean="0"/>
              <a:t>Patient viewed as collection of parts so there is little need to get to know the whole person. </a:t>
            </a:r>
          </a:p>
          <a:p>
            <a:pPr eaLnBrk="1" hangingPunct="1"/>
            <a:r>
              <a:rPr lang="en-US" sz="1400" smtClean="0"/>
              <a:t>Death is the ultimate failure  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Palliative</a:t>
            </a:r>
          </a:p>
          <a:p>
            <a:pPr eaLnBrk="1" hangingPunct="1"/>
            <a:r>
              <a:rPr lang="en-US" sz="1400" b="1" smtClean="0"/>
              <a:t>Primary Goal</a:t>
            </a:r>
            <a:r>
              <a:rPr lang="en-US" sz="1400" smtClean="0"/>
              <a:t> Relieving Suffering</a:t>
            </a:r>
          </a:p>
          <a:p>
            <a:pPr eaLnBrk="1" hangingPunct="1"/>
            <a:r>
              <a:rPr lang="en-US" sz="1400" smtClean="0"/>
              <a:t>Object of Treatment patient and family</a:t>
            </a:r>
          </a:p>
          <a:p>
            <a:pPr eaLnBrk="1" hangingPunct="1"/>
            <a:r>
              <a:rPr lang="en-US" sz="1400" smtClean="0"/>
              <a:t>Distressing Symptoms entities themselves</a:t>
            </a:r>
          </a:p>
          <a:p>
            <a:pPr eaLnBrk="1" hangingPunct="1"/>
            <a:r>
              <a:rPr lang="en-US" sz="1400" smtClean="0"/>
              <a:t>Subjective and measurable data valued</a:t>
            </a:r>
          </a:p>
          <a:p>
            <a:pPr eaLnBrk="1" hangingPunct="1"/>
            <a:r>
              <a:rPr lang="en-US" sz="1400" smtClean="0"/>
              <a:t>This model values patient experience as an illness</a:t>
            </a:r>
          </a:p>
          <a:p>
            <a:pPr eaLnBrk="1" hangingPunct="1"/>
            <a:r>
              <a:rPr lang="en-US" sz="1400" smtClean="0"/>
              <a:t>Therapy indicated if it controls symptoms for relieves suffering</a:t>
            </a:r>
          </a:p>
          <a:p>
            <a:pPr eaLnBrk="1" hangingPunct="1"/>
            <a:r>
              <a:rPr lang="en-US" sz="1400" smtClean="0"/>
              <a:t>Patient is viewed as complex being with physical emotional social and spiritual dimensions</a:t>
            </a:r>
          </a:p>
          <a:p>
            <a:pPr eaLnBrk="1" hangingPunct="1"/>
            <a:r>
              <a:rPr lang="en-US" sz="1400" smtClean="0"/>
              <a:t>Treatment Congruent with values and beliefs and concerns of patient and family</a:t>
            </a:r>
          </a:p>
          <a:p>
            <a:pPr eaLnBrk="1" hangingPunct="1"/>
            <a:r>
              <a:rPr lang="en-US" sz="1400" smtClean="0"/>
              <a:t>Enabling a patient to live fully and comfortably until he or she dies is a success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1812925" y="6357938"/>
            <a:ext cx="4398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/>
              <a:t>Unipac 1: Characteristics of Curative vs Palliative Care Models</a:t>
            </a:r>
          </a:p>
          <a:p>
            <a:r>
              <a:rPr lang="en-US" sz="1200" i="1"/>
              <a:t>Page 8. 2003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California Healthcare Foundation Survey 2012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9144000" cy="5487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04800" y="5181600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70% -90% of patient’s say they would prefer to die at home (about 30% do)  66% say </a:t>
            </a:r>
          </a:p>
          <a:p>
            <a:r>
              <a:rPr lang="en-US" dirty="0"/>
              <a:t>t</a:t>
            </a:r>
            <a:r>
              <a:rPr lang="en-US" dirty="0" smtClean="0"/>
              <a:t>hey would prefer to die a natural peaceful death.  Only 7% desire </a:t>
            </a:r>
          </a:p>
          <a:p>
            <a:r>
              <a:rPr lang="en-US" dirty="0"/>
              <a:t>a</a:t>
            </a:r>
            <a:r>
              <a:rPr lang="en-US" dirty="0" smtClean="0"/>
              <a:t>ll invasive therapeutic options deployed.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CAPC Survey of Attitudes</a:t>
            </a:r>
            <a:br>
              <a:rPr lang="en-US" dirty="0" smtClean="0"/>
            </a:br>
            <a:r>
              <a:rPr lang="en-US" sz="2200" dirty="0" smtClean="0"/>
              <a:t>For Patients with Serious Illness</a:t>
            </a:r>
            <a:br>
              <a:rPr lang="en-US" sz="2200" dirty="0" smtClean="0"/>
            </a:br>
            <a:r>
              <a:rPr lang="en-US" sz="2200" dirty="0" smtClean="0"/>
              <a:t>800 patient’s surveyed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Released June 28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 2011</a:t>
            </a:r>
            <a:br>
              <a:rPr lang="en-US" sz="2000" dirty="0" smtClean="0"/>
            </a:br>
            <a:r>
              <a:rPr lang="en-US" sz="2000" dirty="0" smtClean="0"/>
              <a:t>Available at CAPC.org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/>
              <a:t>Biggest concerns:  Cost, Control, Communication,  Choice, Cure? </a:t>
            </a:r>
          </a:p>
          <a:p>
            <a:pPr lvl="1"/>
            <a:r>
              <a:rPr lang="en-US" sz="2200" dirty="0" smtClean="0"/>
              <a:t>Physicians not providing all treatment options- 55%</a:t>
            </a:r>
          </a:p>
          <a:p>
            <a:pPr lvl="1"/>
            <a:r>
              <a:rPr lang="en-US" sz="2200" dirty="0" smtClean="0"/>
              <a:t>Doctors not sharing information with each other-55%</a:t>
            </a:r>
          </a:p>
          <a:p>
            <a:pPr lvl="1"/>
            <a:r>
              <a:rPr lang="en-US" sz="2200" dirty="0" smtClean="0"/>
              <a:t>Doctors not choosing best option for seriously ill- 54%</a:t>
            </a:r>
          </a:p>
          <a:p>
            <a:pPr lvl="1"/>
            <a:r>
              <a:rPr lang="en-US" sz="2200" dirty="0" smtClean="0"/>
              <a:t>Patient and family leave physician office not knowing what  they are supposed to do when they get home-51%</a:t>
            </a:r>
          </a:p>
          <a:p>
            <a:pPr lvl="1"/>
            <a:r>
              <a:rPr lang="en-US" sz="2200" dirty="0" smtClean="0"/>
              <a:t>Patient lacks control over treatment options- 51%</a:t>
            </a:r>
          </a:p>
          <a:p>
            <a:pPr lvl="1"/>
            <a:r>
              <a:rPr lang="en-US" sz="2200" dirty="0" smtClean="0"/>
              <a:t>Doctor doesn’t spend enough time talking and listening with patient and family 50% </a:t>
            </a:r>
          </a:p>
          <a:p>
            <a:endParaRPr lang="en-US" sz="24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End of Life Discussions</a:t>
            </a:r>
            <a:br>
              <a:rPr lang="en-US" dirty="0" smtClean="0"/>
            </a:br>
            <a:r>
              <a:rPr lang="en-US" sz="3100" dirty="0" smtClean="0"/>
              <a:t>Subjects terminal cancer patient </a:t>
            </a:r>
            <a:br>
              <a:rPr lang="en-US" sz="3100" dirty="0" smtClean="0"/>
            </a:br>
            <a:r>
              <a:rPr lang="en-US" sz="3100" dirty="0" smtClean="0"/>
              <a:t>4.4 month life expectancy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000" dirty="0" smtClean="0"/>
              <a:t>123 of 332 (37%) patients with terminal  illness had end of life discussions</a:t>
            </a:r>
          </a:p>
          <a:p>
            <a:r>
              <a:rPr lang="en-US" sz="2000" b="1" i="1" dirty="0" smtClean="0"/>
              <a:t>“Have you and your doctor discussed any particular wishes you have about the care you would receive if you were dying?”</a:t>
            </a:r>
            <a:r>
              <a:rPr lang="en-US" sz="2000" dirty="0" smtClean="0"/>
              <a:t> </a:t>
            </a:r>
          </a:p>
          <a:p>
            <a:pPr eaLnBrk="1" hangingPunct="1"/>
            <a:r>
              <a:rPr lang="en-US" sz="2000" dirty="0" smtClean="0"/>
              <a:t>These patients elected less aggressive care with fewer ICU admits  4.1% </a:t>
            </a:r>
            <a:r>
              <a:rPr lang="en-US" sz="2000" dirty="0" err="1" smtClean="0"/>
              <a:t>vs</a:t>
            </a:r>
            <a:r>
              <a:rPr lang="en-US" sz="2000" dirty="0" smtClean="0"/>
              <a:t> 12.4%, fewer ventilation episodes 1.6 </a:t>
            </a:r>
            <a:r>
              <a:rPr lang="en-US" sz="2000" dirty="0" err="1" smtClean="0"/>
              <a:t>vs</a:t>
            </a:r>
            <a:r>
              <a:rPr lang="en-US" sz="2000" dirty="0" smtClean="0"/>
              <a:t> 11%,</a:t>
            </a:r>
          </a:p>
          <a:p>
            <a:pPr eaLnBrk="1" hangingPunct="1"/>
            <a:r>
              <a:rPr lang="en-US" sz="2000" dirty="0" smtClean="0"/>
              <a:t>More aggressive care was associated with poorer quality of life for the patient and higher risk of major depressive disorder for bereaved care givers. (PTSD)</a:t>
            </a:r>
          </a:p>
          <a:p>
            <a:pPr eaLnBrk="1" hangingPunct="1"/>
            <a:endParaRPr lang="en-US" sz="2000" dirty="0" smtClean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990600" y="4876800"/>
            <a:ext cx="68194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AA Wright, B Zhang A.Ray et al, </a:t>
            </a:r>
            <a:r>
              <a:rPr lang="en-US" sz="1600" i="1" dirty="0"/>
              <a:t>Associations Between </a:t>
            </a:r>
          </a:p>
          <a:p>
            <a:r>
              <a:rPr lang="en-US" sz="1600" i="1" dirty="0"/>
              <a:t>End of Life Discussions  Patient Mental Health, Medical Care Near Death</a:t>
            </a:r>
          </a:p>
          <a:p>
            <a:r>
              <a:rPr lang="en-US" sz="1600" i="1" dirty="0"/>
              <a:t>And Caregiver Bereavement Adjustment</a:t>
            </a:r>
            <a:r>
              <a:rPr lang="en-US" sz="1600" dirty="0"/>
              <a:t>.  JAMA 1665-1673. Oct 8, </a:t>
            </a:r>
            <a:r>
              <a:rPr lang="en-US" sz="1600" dirty="0" smtClean="0"/>
              <a:t>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Directive and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One quarter of all  Medicare spending in in the final year of life.</a:t>
            </a:r>
          </a:p>
          <a:p>
            <a:r>
              <a:rPr lang="en-US" dirty="0" smtClean="0"/>
              <a:t>In high-spending regions, adjusted spending on patients with a treatment-limiting advance directive was $33,933, whereas adjusted spending for patients without an advance directive was $39,518, a difference of $5,585. The team prospectively studied data for 3,302 Medicare beneficiaries who died between 1998 and 2007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867400"/>
            <a:ext cx="87307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Nicholas LH, </a:t>
            </a:r>
            <a:r>
              <a:rPr lang="en-US" dirty="0" err="1" smtClean="0"/>
              <a:t>Langa</a:t>
            </a:r>
            <a:r>
              <a:rPr lang="en-US" dirty="0" smtClean="0"/>
              <a:t> KM, </a:t>
            </a:r>
            <a:r>
              <a:rPr lang="en-US" dirty="0" err="1" smtClean="0"/>
              <a:t>Iwashyna</a:t>
            </a:r>
            <a:r>
              <a:rPr lang="en-US" dirty="0" smtClean="0"/>
              <a:t> J, Weir DR. </a:t>
            </a:r>
            <a:r>
              <a:rPr lang="en-US" i="1" dirty="0" smtClean="0"/>
              <a:t>Regional Variation in the association Between </a:t>
            </a:r>
          </a:p>
          <a:p>
            <a:r>
              <a:rPr lang="en-US" i="1" dirty="0" smtClean="0"/>
              <a:t>Advance Directives and End of Life Medicare Expenditures.  JAMA </a:t>
            </a:r>
            <a:r>
              <a:rPr lang="en-US" dirty="0" smtClean="0"/>
              <a:t>Oct 5 2011 Vol. </a:t>
            </a:r>
          </a:p>
          <a:p>
            <a:r>
              <a:rPr lang="en-US" dirty="0" smtClean="0"/>
              <a:t>306 #13 1447- 53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Confusion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Study of 80 surrogates of critically ill patients</a:t>
            </a:r>
          </a:p>
          <a:p>
            <a:r>
              <a:rPr lang="en-US" dirty="0" smtClean="0"/>
              <a:t>If told there was a low risk of death, surrogates could accurately reflect this back</a:t>
            </a:r>
          </a:p>
          <a:p>
            <a:r>
              <a:rPr lang="en-US" dirty="0" smtClean="0"/>
              <a:t>If told there was a high risk of death (&lt;5% survival surrogates retained an unrealistically estimate of survival of between 25-95% chance of surviving.</a:t>
            </a:r>
          </a:p>
          <a:p>
            <a:r>
              <a:rPr lang="en-US" sz="1500" dirty="0" err="1" smtClean="0"/>
              <a:t>Zier</a:t>
            </a:r>
            <a:r>
              <a:rPr lang="en-US" sz="1500" dirty="0" smtClean="0"/>
              <a:t> L, White D, </a:t>
            </a:r>
            <a:r>
              <a:rPr lang="en-US" sz="1500" i="1" dirty="0" smtClean="0"/>
              <a:t>Surrogate Decision Makers’ Interpretation of Prognostic Information</a:t>
            </a:r>
            <a:r>
              <a:rPr lang="en-US" sz="1500" dirty="0" smtClean="0"/>
              <a:t>.  Annals of Internal Medicine March 6</a:t>
            </a:r>
            <a:r>
              <a:rPr lang="en-US" sz="1500" baseline="30000" dirty="0" smtClean="0"/>
              <a:t>th</a:t>
            </a:r>
            <a:r>
              <a:rPr lang="en-US" sz="1500" dirty="0" smtClean="0"/>
              <a:t> 2012 360-66</a:t>
            </a:r>
            <a:endParaRPr 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Prognosis: The Chance to Plan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3886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Medical Literature Dx 37%, Tx 33%, Px 4%</a:t>
            </a:r>
          </a:p>
          <a:p>
            <a:pPr>
              <a:lnSpc>
                <a:spcPct val="80000"/>
              </a:lnSpc>
            </a:pPr>
            <a:r>
              <a:rPr lang="en-US"/>
              <a:t>Unofficial Physician Norms: </a:t>
            </a:r>
            <a:r>
              <a:rPr lang="en-US" sz="2400"/>
              <a:t>(The opportunity to look stupid)</a:t>
            </a:r>
            <a:endParaRPr lang="en-US"/>
          </a:p>
          <a:p>
            <a:pPr lvl="1">
              <a:lnSpc>
                <a:spcPct val="80000"/>
              </a:lnSpc>
            </a:pPr>
            <a:r>
              <a:rPr lang="en-US"/>
              <a:t>Don’t make a prognosis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If you have a prognosis, keep it to yourself unless asked</a:t>
            </a:r>
          </a:p>
          <a:p>
            <a:pPr lvl="1">
              <a:lnSpc>
                <a:spcPct val="80000"/>
              </a:lnSpc>
            </a:pPr>
            <a:r>
              <a:rPr lang="en-US"/>
              <a:t>Don’t be specific,</a:t>
            </a:r>
          </a:p>
          <a:p>
            <a:pPr lvl="1">
              <a:lnSpc>
                <a:spcPct val="80000"/>
              </a:lnSpc>
            </a:pPr>
            <a:r>
              <a:rPr lang="en-US"/>
              <a:t>Don’t be extreme</a:t>
            </a:r>
          </a:p>
          <a:p>
            <a:pPr lvl="1">
              <a:lnSpc>
                <a:spcPct val="80000"/>
              </a:lnSpc>
            </a:pPr>
            <a:r>
              <a:rPr lang="en-US"/>
              <a:t>Be optimistic </a:t>
            </a:r>
          </a:p>
          <a:p>
            <a:pPr>
              <a:lnSpc>
                <a:spcPct val="80000"/>
              </a:lnSpc>
            </a:pPr>
            <a:r>
              <a:rPr lang="en-US" sz="2800"/>
              <a:t>Doctors Err 2-5x duration to the optimistic side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905000" y="5486400"/>
            <a:ext cx="414613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Prognosis- lack of activity is death </a:t>
            </a:r>
            <a:r>
              <a:rPr lang="en-US" dirty="0" smtClean="0"/>
              <a:t>foretold</a:t>
            </a:r>
          </a:p>
          <a:p>
            <a:r>
              <a:rPr lang="en-US" i="1" dirty="0" smtClean="0"/>
              <a:t>Death Foretold </a:t>
            </a:r>
            <a:r>
              <a:rPr lang="en-US" dirty="0" smtClean="0"/>
              <a:t>by Nicholas Christakis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1245</Words>
  <Application>Microsoft Office PowerPoint</Application>
  <PresentationFormat>On-screen Show (4:3)</PresentationFormat>
  <Paragraphs>112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Role of Post Forms and End of Life Planning</vt:lpstr>
      <vt:lpstr>Palliative Care Defined</vt:lpstr>
      <vt:lpstr>Curative and Palliative Models</vt:lpstr>
      <vt:lpstr>California Healthcare Foundation Survey 2012</vt:lpstr>
      <vt:lpstr>CAPC Survey of Attitudes For Patients with Serious Illness 800 patient’s surveyed Released June 28th  2011 Available at CAPC.org</vt:lpstr>
      <vt:lpstr>End of Life Discussions Subjects terminal cancer patient  4.4 month life expectancy </vt:lpstr>
      <vt:lpstr>Advanced Directive and Cost</vt:lpstr>
      <vt:lpstr>More Confusion</vt:lpstr>
      <vt:lpstr>Prognosis: The Chance to Plan</vt:lpstr>
      <vt:lpstr>Eastern Co-operative Oncology Group ECOG  (1982)</vt:lpstr>
      <vt:lpstr>So What Happens to the Elderly   (Survey 4158 Seniors) </vt:lpstr>
      <vt:lpstr>Dying Badly Don’t Sing “Rocky Top” </vt:lpstr>
    </vt:vector>
  </TitlesOfParts>
  <Company>LHC Group,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LHC Group</dc:creator>
  <cp:lastModifiedBy>anybody</cp:lastModifiedBy>
  <cp:revision>2</cp:revision>
  <dcterms:created xsi:type="dcterms:W3CDTF">2012-11-14T20:03:07Z</dcterms:created>
  <dcterms:modified xsi:type="dcterms:W3CDTF">2012-11-15T19:29:18Z</dcterms:modified>
</cp:coreProperties>
</file>